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3" r:id="rId17"/>
    <p:sldId id="272" r:id="rId18"/>
    <p:sldId id="274" r:id="rId19"/>
    <p:sldId id="275" r:id="rId20"/>
    <p:sldId id="276" r:id="rId21"/>
    <p:sldId id="277" r:id="rId22"/>
    <p:sldId id="281" r:id="rId23"/>
    <p:sldId id="283" r:id="rId24"/>
    <p:sldId id="278" r:id="rId25"/>
    <p:sldId id="279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AE7D9-4200-6544-8448-82A5864C74BF}" v="2" dt="2026-01-19T04:10:51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1"/>
    <p:restoredTop sz="94696"/>
  </p:normalViewPr>
  <p:slideViewPr>
    <p:cSldViewPr snapToGrid="0">
      <p:cViewPr varScale="1">
        <p:scale>
          <a:sx n="112" d="100"/>
          <a:sy n="112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Vallejo Vera" userId="661f42ee-5565-49c4-8b1d-325f2d699b91" providerId="ADAL" clId="{A248EEF8-C29E-592E-8CA9-13334A969EB7}"/>
    <pc:docChg chg="modSld">
      <pc:chgData name="Sebastian Vallejo Vera" userId="661f42ee-5565-49c4-8b1d-325f2d699b91" providerId="ADAL" clId="{A248EEF8-C29E-592E-8CA9-13334A969EB7}" dt="2026-01-19T04:11:39.958" v="150" actId="20577"/>
      <pc:docMkLst>
        <pc:docMk/>
      </pc:docMkLst>
      <pc:sldChg chg="addSp delSp modSp mod">
        <pc:chgData name="Sebastian Vallejo Vera" userId="661f42ee-5565-49c4-8b1d-325f2d699b91" providerId="ADAL" clId="{A248EEF8-C29E-592E-8CA9-13334A969EB7}" dt="2026-01-19T04:11:39.958" v="150" actId="20577"/>
        <pc:sldMkLst>
          <pc:docMk/>
          <pc:sldMk cId="756770701" sldId="281"/>
        </pc:sldMkLst>
        <pc:spChg chg="add mod">
          <ac:chgData name="Sebastian Vallejo Vera" userId="661f42ee-5565-49c4-8b1d-325f2d699b91" providerId="ADAL" clId="{A248EEF8-C29E-592E-8CA9-13334A969EB7}" dt="2026-01-19T04:11:39.958" v="150" actId="20577"/>
          <ac:spMkLst>
            <pc:docMk/>
            <pc:sldMk cId="756770701" sldId="281"/>
            <ac:spMk id="10" creationId="{C492782C-7C1C-0A99-16CD-3AA27DD878CE}"/>
          </ac:spMkLst>
        </pc:spChg>
        <pc:grpChg chg="del mod">
          <ac:chgData name="Sebastian Vallejo Vera" userId="661f42ee-5565-49c4-8b1d-325f2d699b91" providerId="ADAL" clId="{A248EEF8-C29E-592E-8CA9-13334A969EB7}" dt="2026-01-19T04:10:42.073" v="2"/>
          <ac:grpSpMkLst>
            <pc:docMk/>
            <pc:sldMk cId="756770701" sldId="281"/>
            <ac:grpSpMk id="8" creationId="{782B61A2-EE2C-C4D1-F8E0-8305DFE9A08C}"/>
          </ac:grpSpMkLst>
        </pc:grpChg>
        <pc:grpChg chg="mod">
          <ac:chgData name="Sebastian Vallejo Vera" userId="661f42ee-5565-49c4-8b1d-325f2d699b91" providerId="ADAL" clId="{A248EEF8-C29E-592E-8CA9-13334A969EB7}" dt="2026-01-19T04:10:42.073" v="2"/>
          <ac:grpSpMkLst>
            <pc:docMk/>
            <pc:sldMk cId="756770701" sldId="281"/>
            <ac:grpSpMk id="9" creationId="{D58D233F-6E73-EAF7-E592-B9483F59AC44}"/>
          </ac:grpSpMkLst>
        </pc:grpChg>
        <pc:inkChg chg="add mod">
          <ac:chgData name="Sebastian Vallejo Vera" userId="661f42ee-5565-49c4-8b1d-325f2d699b91" providerId="ADAL" clId="{A248EEF8-C29E-592E-8CA9-13334A969EB7}" dt="2026-01-19T04:10:42.073" v="2"/>
          <ac:inkMkLst>
            <pc:docMk/>
            <pc:sldMk cId="756770701" sldId="281"/>
            <ac:inkMk id="4" creationId="{394D0646-E028-37E6-E514-6C1F3A8EECCF}"/>
          </ac:inkMkLst>
        </pc:inkChg>
        <pc:inkChg chg="add mod">
          <ac:chgData name="Sebastian Vallejo Vera" userId="661f42ee-5565-49c4-8b1d-325f2d699b91" providerId="ADAL" clId="{A248EEF8-C29E-592E-8CA9-13334A969EB7}" dt="2026-01-19T04:10:42.073" v="2"/>
          <ac:inkMkLst>
            <pc:docMk/>
            <pc:sldMk cId="756770701" sldId="281"/>
            <ac:inkMk id="5" creationId="{DA177022-1F1B-529F-6B71-02E1F6BF553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9T04:10:39.8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1094 24575,'0'-71'0,"0"13"0,0 2 0,0-4 0,0 5 0,0 0 0,0 4 0,0 1 0,0-6 0,0 2 0,0-26 0,0 3 0,0 11 0,0 6 0,0 12 0,0 10 0,0 8 0,0 8 0,0 0 0,0 5 0,0-1 0,0 4 0,0 3 0,0 1 0,2 3 0,1 2 0,3 2 0,1 3 0,0 0 0,4 7 0,8 13 0,10 12 0,12 12 0,10 8 0,7-1 0,5 1 0,1 0 0,-5-8 0,-8-6 0,-7-10 0,-10-10 0,-8-4 0,-9-5 0,-6-3 0,-4 0 0,1-2 0,1-1 0,-2 2 0,0-1 0,-2 0 0,3 4 0,2 0 0,3 3 0,4 5 0,1 2 0,8 8 0,-2 1 0,0-2 0,-4-5 0,-7-6 0,-2-2 0,-3-1 0,-1-1 0,-3-5 0,-1-1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9T04:10:41.5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866.94141"/>
      <inkml:brushProperty name="anchorY" value="-17160.25391"/>
      <inkml:brushProperty name="scaleFactor" value="0.5"/>
    </inkml:brush>
  </inkml:definitions>
  <inkml:trace contextRef="#ctx0" brushRef="#br0">0 0 24575,'0'10'0,"0"2"0,0 4 0,0 8 0,0 4 0,0 0 0,0 2 0,0 5 0,0 10 0,3 8 0,6 8 0,4 1 0,8 5 0,3 0 0,2-2 0,7 3 0,4-2 0,6 2 0,4-5 0,0-4 0,-2-5 0,2-2 0,2-1 0,-3-7 0,6 3 0,-1-6 0,14 7 0,4 0 0,7 4 0,7 0-814,-5-7 814,-29-20 0,2-1 0,-4-3 0,1 0 0,8 2 0,2 1 0,6 1 0,2-2-821,1 0 1,2-1 820,10 4 0,1-1 0,-1-1 0,2-1 0,6 1 0,-1 0 0,-7-3 0,-2-1 0,-11-5 0,-1 0 0,-8-1 0,-2 0-240,32 10 240,3 0 0,-4 1 0,-16-5 0,-12-2 0,-15-1 736,-6-6-736,-5-2 1686,-5-3-1686,-1-3 273,-7 0-273,-1-3 0,0 2 0,-2 1 0,-1 0 0,-5-1 0,-2-2 0,-1 0 0,1 0 0,-1 2 0,-2-2 0,-3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1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47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22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905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1/18/26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477-FD97-423F-EBB3-3A5CC3693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Natural Language, Complexity, and Similarity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55300-4B4A-751A-D2D3-AA9CE5436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Sebastián Vallejo Vera</a:t>
            </a:r>
          </a:p>
        </p:txBody>
      </p:sp>
    </p:spTree>
    <p:extLst>
      <p:ext uri="{BB962C8B-B14F-4D97-AF65-F5344CB8AC3E}">
        <p14:creationId xmlns:p14="http://schemas.microsoft.com/office/powerpoint/2010/main" val="229069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7DD3-E05C-B0BE-8D9D-5EDC0EEB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03C3-4A94-FA50-5534-D7962AA7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 err="1"/>
              <a:t>Levenshtein</a:t>
            </a:r>
            <a:r>
              <a:rPr lang="en-US" dirty="0"/>
              <a:t> distance counts the number of deletions, insertions and substitutions necessary to turn b into a: 20</a:t>
            </a:r>
          </a:p>
          <a:p>
            <a:r>
              <a:rPr lang="en-US" dirty="0"/>
              <a:t>The </a:t>
            </a:r>
            <a:r>
              <a:rPr lang="en-US" i="1" dirty="0" err="1"/>
              <a:t>Jaro</a:t>
            </a:r>
            <a:r>
              <a:rPr lang="en-US" dirty="0"/>
              <a:t> distance is a number between 0 (exact match) and 1 (completely dissimilar) measuring dissimilarity between strings: 0.18</a:t>
            </a:r>
          </a:p>
        </p:txBody>
      </p:sp>
    </p:spTree>
    <p:extLst>
      <p:ext uri="{BB962C8B-B14F-4D97-AF65-F5344CB8AC3E}">
        <p14:creationId xmlns:p14="http://schemas.microsoft.com/office/powerpoint/2010/main" val="227404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7AEC-29F1-FD19-F81C-704AD9FB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E9C4-A41D-0ECB-BE9C-170BD876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Ok, Sebastián, you know some names… when will I ever use this? </a:t>
            </a:r>
          </a:p>
        </p:txBody>
      </p:sp>
    </p:spTree>
    <p:extLst>
      <p:ext uri="{BB962C8B-B14F-4D97-AF65-F5344CB8AC3E}">
        <p14:creationId xmlns:p14="http://schemas.microsoft.com/office/powerpoint/2010/main" val="236136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655A-3933-D520-5687-3FB42218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CA3-F8BF-8DFD-D65B-EDBDC7EAA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uses:</a:t>
            </a:r>
          </a:p>
          <a:p>
            <a:pPr lvl="1"/>
            <a:r>
              <a:rPr lang="en-US" dirty="0"/>
              <a:t>Fuzzy set matching that can also be used in…</a:t>
            </a:r>
          </a:p>
          <a:p>
            <a:pPr lvl="1"/>
            <a:r>
              <a:rPr lang="en-US" dirty="0"/>
              <a:t>Substantive research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1B97AE-F1AF-FAB7-2990-48A23199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35" y="901277"/>
            <a:ext cx="10587330" cy="505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9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ED0058-5913-0CF1-1EB7-5C6DBEFB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116" y="796343"/>
            <a:ext cx="7917767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C6FFF2C-E78A-7217-6369-C1A9EA25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9350" y="796343"/>
            <a:ext cx="9573300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0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EC1599-07C8-C414-0485-1C611A16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7783" y="796343"/>
            <a:ext cx="8596433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93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211D-D639-144F-5B93-239E7586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601E-D74C-A7AE-6C4B-7669411E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similar are these three documents?</a:t>
            </a:r>
          </a:p>
          <a:p>
            <a:endParaRPr lang="en-US" dirty="0"/>
          </a:p>
          <a:p>
            <a:pPr lvl="1"/>
            <a:r>
              <a:rPr lang="en-US" dirty="0"/>
              <a:t>Document 1: By the professor’s standards, the weather in Ontario during the Winter term is miserable. </a:t>
            </a:r>
          </a:p>
          <a:p>
            <a:pPr lvl="1"/>
            <a:r>
              <a:rPr lang="en-US" dirty="0"/>
              <a:t>Document 2: By the professor’s high standards, the weather in London during the Winter term is depressive.  </a:t>
            </a:r>
          </a:p>
          <a:p>
            <a:pPr lvl="1"/>
            <a:r>
              <a:rPr lang="en-US" dirty="0"/>
              <a:t>Document 3: The professor has strong evidence that the weather in London (Ontario) is miserable and depressive.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A980-7349-51B5-CBD1-EFA485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90BA-6230-143F-8EE0-42840DAC6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just need to find an analysis that can be systematically carried out by a computer. </a:t>
            </a:r>
          </a:p>
          <a:p>
            <a:r>
              <a:rPr lang="en-US" dirty="0"/>
              <a:t>Let’s think about our documents as matrices: document-feature matrices (DFM). </a:t>
            </a:r>
          </a:p>
        </p:txBody>
      </p:sp>
    </p:spTree>
    <p:extLst>
      <p:ext uri="{BB962C8B-B14F-4D97-AF65-F5344CB8AC3E}">
        <p14:creationId xmlns:p14="http://schemas.microsoft.com/office/powerpoint/2010/main" val="296487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C212B-C347-85D8-CA28-FDAD4E45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35" y="2396737"/>
            <a:ext cx="10587330" cy="2064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2CA174-A83C-D7F2-771C-9856AFE2717A}"/>
              </a:ext>
            </a:extLst>
          </p:cNvPr>
          <p:cNvSpPr txBox="1"/>
          <p:nvPr/>
        </p:nvSpPr>
        <p:spPr>
          <a:xfrm>
            <a:off x="7790935" y="5832388"/>
            <a:ext cx="371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* Note how I have removed </a:t>
            </a:r>
            <a:r>
              <a:rPr lang="en-US" i="1" dirty="0" err="1">
                <a:latin typeface="Garamond" panose="02020404030301010803" pitchFamily="18" charset="0"/>
              </a:rPr>
              <a:t>stopwords</a:t>
            </a:r>
            <a:r>
              <a:rPr lang="en-US" dirty="0">
                <a:latin typeface="Garamond" panose="02020404030301010803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174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C65A-FC0F-E42E-C70A-E517B908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B5F91-E743-51B2-F43F-BC86AF90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our unit of analysis has been </a:t>
            </a:r>
            <a:r>
              <a:rPr lang="en-US" dirty="0">
                <a:solidFill>
                  <a:schemeClr val="accent2"/>
                </a:solidFill>
              </a:rPr>
              <a:t>the token</a:t>
            </a:r>
            <a:r>
              <a:rPr lang="en-US" dirty="0"/>
              <a:t>.</a:t>
            </a:r>
          </a:p>
          <a:p>
            <a:r>
              <a:rPr lang="en-US" dirty="0"/>
              <a:t>We have counted tokens (i.e., frequency analysis) and counted specific tokens (i.e., dictionary-based techniques). </a:t>
            </a:r>
          </a:p>
        </p:txBody>
      </p:sp>
    </p:spTree>
    <p:extLst>
      <p:ext uri="{BB962C8B-B14F-4D97-AF65-F5344CB8AC3E}">
        <p14:creationId xmlns:p14="http://schemas.microsoft.com/office/powerpoint/2010/main" val="102031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C0670-34F9-8074-86A8-BC887095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56" y="796343"/>
            <a:ext cx="4844088" cy="5265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3C001-15F9-2183-D4BD-B810E87DC0D2}"/>
              </a:ext>
            </a:extLst>
          </p:cNvPr>
          <p:cNvSpPr txBox="1"/>
          <p:nvPr/>
        </p:nvSpPr>
        <p:spPr>
          <a:xfrm rot="19545157">
            <a:off x="768863" y="3240961"/>
            <a:ext cx="231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Garamond" panose="02020404030301010803" pitchFamily="18" charset="0"/>
              </a:rPr>
              <a:t>Transposed!</a:t>
            </a:r>
          </a:p>
        </p:txBody>
      </p:sp>
    </p:spTree>
    <p:extLst>
      <p:ext uri="{BB962C8B-B14F-4D97-AF65-F5344CB8AC3E}">
        <p14:creationId xmlns:p14="http://schemas.microsoft.com/office/powerpoint/2010/main" val="119522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Correlation: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6372A-177F-3E1B-208C-6B510AC4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5" y="3626708"/>
            <a:ext cx="48895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2A63-B2C9-524B-2645-685F9FCF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2" y="3252058"/>
            <a:ext cx="3644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Cosine similarity: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F09D1-A439-02D2-E479-5A9A0B9E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6" y="3429000"/>
            <a:ext cx="53721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E098-9A45-6961-E4EC-3A05A2F8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083" y="3614179"/>
            <a:ext cx="3822700" cy="927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8D233F-6E73-EAF7-E592-B9483F59AC44}"/>
              </a:ext>
            </a:extLst>
          </p:cNvPr>
          <p:cNvGrpSpPr/>
          <p:nvPr/>
        </p:nvGrpSpPr>
        <p:grpSpPr>
          <a:xfrm>
            <a:off x="4844790" y="5213700"/>
            <a:ext cx="1162080" cy="785160"/>
            <a:chOff x="4844790" y="5213700"/>
            <a:chExt cx="1162080" cy="785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4D0646-E028-37E6-E514-6C1F3A8EECCF}"/>
                    </a:ext>
                  </a:extLst>
                </p14:cNvPr>
                <p14:cNvContentPartPr/>
                <p14:nvPr/>
              </p14:nvContentPartPr>
              <p14:xfrm>
                <a:off x="4844790" y="5213700"/>
                <a:ext cx="307440" cy="394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4D0646-E028-37E6-E514-6C1F3A8EEC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6790" y="5195700"/>
                  <a:ext cx="343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177022-1F1B-529F-6B71-02E1F6BF553C}"/>
                    </a:ext>
                  </a:extLst>
                </p14:cNvPr>
                <p14:cNvContentPartPr/>
                <p14:nvPr/>
              </p14:nvContentPartPr>
              <p14:xfrm>
                <a:off x="4883670" y="5238900"/>
                <a:ext cx="1123200" cy="759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177022-1F1B-529F-6B71-02E1F6BF55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65670" y="5220900"/>
                  <a:ext cx="1158840" cy="795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92782C-7C1C-0A99-16CD-3AA27DD878CE}"/>
              </a:ext>
            </a:extLst>
          </p:cNvPr>
          <p:cNvSpPr txBox="1"/>
          <p:nvPr/>
        </p:nvSpPr>
        <p:spPr>
          <a:xfrm>
            <a:off x="6045750" y="5814194"/>
            <a:ext cx="5746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actually important for future weeks, so I made apps!!</a:t>
            </a:r>
          </a:p>
          <a:p>
            <a:r>
              <a:rPr lang="en-US" dirty="0"/>
              <a:t>Check the course site for </a:t>
            </a:r>
            <a:r>
              <a:rPr lang="en-US"/>
              <a:t>this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7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Jaccard similarity: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AD1D0-9C44-F6E5-05BF-042ABF86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84" y="3245643"/>
            <a:ext cx="5283200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3E5A8-5842-E192-3716-D0755BCE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729" y="2960891"/>
            <a:ext cx="2926661" cy="20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Manhattan distance: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E020F-D6AA-7D98-46A4-03F26307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78" y="3575908"/>
            <a:ext cx="52832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5C1931-54EB-08A7-E430-0210D08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2" y="4064858"/>
            <a:ext cx="4102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4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Euclidean distance: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6C5CF-89CF-8DDD-9460-DEE8A4C4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22" y="3404458"/>
            <a:ext cx="36449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C33D8-F5FD-8445-1721-89CF13A9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575908"/>
            <a:ext cx="528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8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7AEC-29F1-FD19-F81C-704AD9FB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E9C4-A41D-0ECB-BE9C-170BD876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Cool, but… how can we use this?</a:t>
            </a:r>
          </a:p>
        </p:txBody>
      </p:sp>
    </p:spTree>
    <p:extLst>
      <p:ext uri="{BB962C8B-B14F-4D97-AF65-F5344CB8AC3E}">
        <p14:creationId xmlns:p14="http://schemas.microsoft.com/office/powerpoint/2010/main" val="406642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AFD0-DF6C-3B5D-AD94-A59FF32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457F-F81A-BE77-F152-89A0CEA19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measurement of document similarity:</a:t>
            </a:r>
          </a:p>
        </p:txBody>
      </p:sp>
    </p:spTree>
    <p:extLst>
      <p:ext uri="{BB962C8B-B14F-4D97-AF65-F5344CB8AC3E}">
        <p14:creationId xmlns:p14="http://schemas.microsoft.com/office/powerpoint/2010/main" val="328199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D45D24-ECF3-CE18-9963-2EF1A9100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74928" y="796343"/>
            <a:ext cx="7442144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12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C68E1C-1A73-F97C-23F7-2D3A289C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5434" y="796343"/>
            <a:ext cx="9661131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8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16EA-B4DD-E668-CDD0-7E55C7CA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0574-AABA-852C-E7F2-5A3C361DA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week, we will look at corpora and rather than targeting tokens (or concepts) we will:</a:t>
            </a:r>
          </a:p>
          <a:p>
            <a:pPr lvl="1"/>
            <a:r>
              <a:rPr lang="en-US" dirty="0"/>
              <a:t>Measure features of language</a:t>
            </a:r>
          </a:p>
          <a:p>
            <a:pPr lvl="1"/>
            <a:r>
              <a:rPr lang="en-US" dirty="0"/>
              <a:t>Allow comparison between texts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9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AFD0-DF6C-3B5D-AD94-A59FF32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457F-F81A-BE77-F152-89A0CEA19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measurement of document similarity.</a:t>
            </a:r>
          </a:p>
          <a:p>
            <a:r>
              <a:rPr lang="en-US" dirty="0"/>
              <a:t>A clustering technique:</a:t>
            </a:r>
          </a:p>
          <a:p>
            <a:pPr lvl="1"/>
            <a:r>
              <a:rPr lang="en-US" dirty="0"/>
              <a:t>(we will explore more of these in future weeks). </a:t>
            </a:r>
          </a:p>
        </p:txBody>
      </p:sp>
    </p:spTree>
    <p:extLst>
      <p:ext uri="{BB962C8B-B14F-4D97-AF65-F5344CB8AC3E}">
        <p14:creationId xmlns:p14="http://schemas.microsoft.com/office/powerpoint/2010/main" val="1722253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4119-6B5C-786E-D701-9EA44348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A4106-8396-CB30-0DB8-965C1903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document-level characteristic of text that we can compare is their complexity. </a:t>
            </a:r>
          </a:p>
        </p:txBody>
      </p:sp>
    </p:spTree>
    <p:extLst>
      <p:ext uri="{BB962C8B-B14F-4D97-AF65-F5344CB8AC3E}">
        <p14:creationId xmlns:p14="http://schemas.microsoft.com/office/powerpoint/2010/main" val="2627721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3FACDD4-99A6-9BA1-44BA-AD39364A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116" y="796343"/>
            <a:ext cx="6305767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7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5ED704-7B46-2371-9DA1-51B87391F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r="3636"/>
          <a:stretch/>
        </p:blipFill>
        <p:spPr bwMode="auto">
          <a:xfrm>
            <a:off x="802335" y="1152473"/>
            <a:ext cx="10587330" cy="45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7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6640BB-0B90-0F3F-8CDF-0DA84056B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"/>
          <a:stretch/>
        </p:blipFill>
        <p:spPr bwMode="auto">
          <a:xfrm>
            <a:off x="3854085" y="796343"/>
            <a:ext cx="4483830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82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8B5-6713-D3D3-6226-87B9BB0D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3CD4A-C5A3-169D-6803-0C0ED777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/>
          </a:p>
          <a:p>
            <a:r>
              <a:rPr lang="en-US"/>
              <a:t>Any </a:t>
            </a:r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2888465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9E01-6FFD-FED5-7804-FB5D254E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Final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9FBBE-98EB-E5A0-73BD-1D0D288CF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2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3E10B-CCEB-3DB9-17C9-998C7D9C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17CAFC-0E1F-041D-4A95-16456317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choose a similarity measure?</a:t>
            </a:r>
          </a:p>
          <a:p>
            <a:r>
              <a:rPr lang="en-US" dirty="0"/>
              <a:t>Cross-lingual comparison?</a:t>
            </a:r>
          </a:p>
          <a:p>
            <a:r>
              <a:rPr lang="en-US" dirty="0"/>
              <a:t>How can we generate consistent (temporally/spatially) measures of text characteristics (like complexity)?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6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B8D4-D2F3-9461-4E4A-92A674A1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EF98-7EB6-65DC-7777-74976CB7A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A9DD63-D158-2C99-5CB3-D5FB8A8C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0AF38E-2D49-3675-05F6-C04C672E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compare these two documents?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1: By the professor’s standards, the weather in Ontario during the Winter term is miserable. </a:t>
            </a:r>
          </a:p>
          <a:p>
            <a:pPr lvl="1"/>
            <a:r>
              <a:rPr lang="en-US" dirty="0"/>
              <a:t>Document 2: By the professor’s high standards, the weather in London during the Winter term is depressive.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6159-9DC0-A343-7211-3E6684CD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2017-D2D6-0F48-778C-4BE908293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different ways to compare text, depending on the unit of analysis:</a:t>
            </a:r>
          </a:p>
          <a:p>
            <a:pPr lvl="1"/>
            <a:r>
              <a:rPr lang="en-US" dirty="0"/>
              <a:t>Character-level comparisons</a:t>
            </a:r>
          </a:p>
          <a:p>
            <a:pPr lvl="1"/>
            <a:r>
              <a:rPr lang="en-US" dirty="0"/>
              <a:t>Token-level comparisons</a:t>
            </a:r>
          </a:p>
        </p:txBody>
      </p:sp>
    </p:spTree>
    <p:extLst>
      <p:ext uri="{BB962C8B-B14F-4D97-AF65-F5344CB8AC3E}">
        <p14:creationId xmlns:p14="http://schemas.microsoft.com/office/powerpoint/2010/main" val="166006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”The longest common substring is defined as the longest string that can be obtained by pairing characters from Document 1 and Document 2 while keeping the order of characters intact.” </a:t>
            </a:r>
          </a:p>
          <a:p>
            <a:r>
              <a:rPr lang="en-US" dirty="0"/>
              <a:t>Longest common substring distance: “The lcs-distance is defined as the number of unpaired characters. The distance is equivalent to the edit distance allowing only deletions and insertions, each with weight one.”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</a:t>
            </a:r>
            <a:r>
              <a:rPr lang="en-US" dirty="0">
                <a:solidFill>
                  <a:schemeClr val="accent2"/>
                </a:solidFill>
              </a:rPr>
              <a:t>standards, the weather in </a:t>
            </a:r>
            <a:r>
              <a:rPr lang="en-US" dirty="0"/>
              <a:t>Ontario during the Winter term is miserable. </a:t>
            </a:r>
          </a:p>
          <a:p>
            <a:r>
              <a:rPr lang="en-US" dirty="0"/>
              <a:t>Document 2: By the professor’s high </a:t>
            </a:r>
            <a:r>
              <a:rPr lang="en-US" dirty="0">
                <a:solidFill>
                  <a:schemeClr val="accent2"/>
                </a:solidFill>
              </a:rPr>
              <a:t>standards, the weather in </a:t>
            </a:r>
            <a:r>
              <a:rPr lang="en-US" dirty="0"/>
              <a:t>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22</a:t>
            </a:r>
          </a:p>
          <a:p>
            <a:r>
              <a:rPr lang="en-US" dirty="0"/>
              <a:t>Longest common substring distance: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22</a:t>
            </a:r>
          </a:p>
          <a:p>
            <a:r>
              <a:rPr lang="en-US" dirty="0"/>
              <a:t>Longest common substring distance: how many characters we need to add/delete for </a:t>
            </a:r>
            <a:r>
              <a:rPr lang="en-US" i="1" dirty="0"/>
              <a:t>a=b.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81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{0E485437-9C64-634D-9FB8-65EB535908DD}tf10001071</Template>
  <TotalTime>314</TotalTime>
  <Words>815</Words>
  <Application>Microsoft Macintosh PowerPoint</Application>
  <PresentationFormat>Widescreen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Garamond</vt:lpstr>
      <vt:lpstr>Gill Sans MT</vt:lpstr>
      <vt:lpstr>Impact</vt:lpstr>
      <vt:lpstr>Badge</vt:lpstr>
      <vt:lpstr>Natural Language, Complexity, and Similarity</vt:lpstr>
      <vt:lpstr>PowerPoint Presentation</vt:lpstr>
      <vt:lpstr>PowerPoint Presentation</vt:lpstr>
      <vt:lpstr>Comparing Texts</vt:lpstr>
      <vt:lpstr>PowerPoint Presentation</vt:lpstr>
      <vt:lpstr>PowerPoint Presentation</vt:lpstr>
      <vt:lpstr>Character-level comparisons</vt:lpstr>
      <vt:lpstr>Character-level comparisons</vt:lpstr>
      <vt:lpstr>Character-level comparisons</vt:lpstr>
      <vt:lpstr>Character-level comparisons</vt:lpstr>
      <vt:lpstr>PowerPoint Presentation</vt:lpstr>
      <vt:lpstr>Character-level comparisons</vt:lpstr>
      <vt:lpstr>PowerPoint Presentation</vt:lpstr>
      <vt:lpstr>PowerPoint Presentation</vt:lpstr>
      <vt:lpstr>PowerPoint Presentation</vt:lpstr>
      <vt:lpstr>PowerPoint Presentation</vt:lpstr>
      <vt:lpstr>Token-level comparison</vt:lpstr>
      <vt:lpstr>Token-level comparison</vt:lpstr>
      <vt:lpstr>PowerPoint Presentation</vt:lpstr>
      <vt:lpstr>PowerPoint Presentation</vt:lpstr>
      <vt:lpstr>Token-level comparison</vt:lpstr>
      <vt:lpstr>Token-level comparison</vt:lpstr>
      <vt:lpstr>Token-level comparison</vt:lpstr>
      <vt:lpstr>Token-level comparison</vt:lpstr>
      <vt:lpstr>Token-level comparison</vt:lpstr>
      <vt:lpstr>PowerPoint Presentation</vt:lpstr>
      <vt:lpstr>Token-level comparison</vt:lpstr>
      <vt:lpstr>PowerPoint Presentation</vt:lpstr>
      <vt:lpstr>PowerPoint Presentation</vt:lpstr>
      <vt:lpstr>Token-level comparison</vt:lpstr>
      <vt:lpstr>Complexity</vt:lpstr>
      <vt:lpstr>PowerPoint Presentation</vt:lpstr>
      <vt:lpstr>PowerPoint Presentation</vt:lpstr>
      <vt:lpstr>PowerPoint Presentation</vt:lpstr>
      <vt:lpstr>PowerPoint Presentation</vt:lpstr>
      <vt:lpstr>Final Considerations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Language, Complexity, and Similarity</dc:title>
  <dc:creator>Sebastian Vallejo Vera</dc:creator>
  <cp:lastModifiedBy>Sebastian Vallejo Vera</cp:lastModifiedBy>
  <cp:revision>2</cp:revision>
  <dcterms:created xsi:type="dcterms:W3CDTF">2024-01-09T16:48:14Z</dcterms:created>
  <dcterms:modified xsi:type="dcterms:W3CDTF">2026-01-19T04:11:40Z</dcterms:modified>
</cp:coreProperties>
</file>